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3" r:id="rId2"/>
    <p:sldId id="273" r:id="rId3"/>
    <p:sldId id="264" r:id="rId4"/>
    <p:sldId id="258" r:id="rId5"/>
    <p:sldId id="262" r:id="rId6"/>
    <p:sldId id="266" r:id="rId7"/>
    <p:sldId id="267" r:id="rId8"/>
    <p:sldId id="270" r:id="rId9"/>
    <p:sldId id="269" r:id="rId10"/>
    <p:sldId id="268" r:id="rId11"/>
    <p:sldId id="271" r:id="rId12"/>
    <p:sldId id="26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>
      <p:cViewPr varScale="1">
        <p:scale>
          <a:sx n="67" d="100"/>
          <a:sy n="67" d="100"/>
        </p:scale>
        <p:origin x="6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5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579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E4CB07E6-6EA5-4CBA-875F-45871ADEF81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214"/>
            <a:ext cx="3037840" cy="4645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214"/>
            <a:ext cx="3037840" cy="464578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8EABE823-6707-4762-BF45-3A250605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0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30D31-8F18-47B8-984D-1E07650BEFF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2834E-9340-4454-ADEE-0F41C8816D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381000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Korea and Its Traditions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3058" y="228601"/>
            <a:ext cx="495094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China  had a large  influence on Korea: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Absorbed many Chinese customs but maintained separate, distinct culture. Influencing: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Writing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Farming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Confucian ideas in running the government, &amp; much more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reachtoteachrecruiting.com/images/south-korean-c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3964459" cy="2514600"/>
          </a:xfrm>
          <a:prstGeom prst="rect">
            <a:avLst/>
          </a:prstGeom>
          <a:noFill/>
        </p:spPr>
      </p:pic>
      <p:pic>
        <p:nvPicPr>
          <p:cNvPr id="2052" name="Picture 4" descr="http://koreajjang.files.wordpress.com/2010/05/kimchi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069" y="4148286"/>
            <a:ext cx="1971675" cy="2366011"/>
          </a:xfrm>
          <a:prstGeom prst="rect">
            <a:avLst/>
          </a:prstGeom>
          <a:noFill/>
        </p:spPr>
      </p:pic>
      <p:pic>
        <p:nvPicPr>
          <p:cNvPr id="2054" name="Picture 6" descr="http://www.hikekorea.net/wp-content/uploads/2009/06/teamwork-1024x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0017" y="5331291"/>
            <a:ext cx="4217023" cy="134033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358DA0-0008-4CDA-BCC2-244E2D568FEA}"/>
              </a:ext>
            </a:extLst>
          </p:cNvPr>
          <p:cNvSpPr txBox="1"/>
          <p:nvPr/>
        </p:nvSpPr>
        <p:spPr>
          <a:xfrm>
            <a:off x="4013112" y="1277154"/>
            <a:ext cx="4950942" cy="1200329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Controlled by  China as a </a:t>
            </a:r>
            <a:r>
              <a:rPr lang="en-US" sz="2400" b="1" u="sng" dirty="0">
                <a:solidFill>
                  <a:srgbClr val="FFFF00"/>
                </a:solidFill>
              </a:rPr>
              <a:t>tributary state</a:t>
            </a:r>
            <a:r>
              <a:rPr lang="en-US" sz="2400" b="1" dirty="0">
                <a:solidFill>
                  <a:srgbClr val="FFFF00"/>
                </a:solidFill>
              </a:rPr>
              <a:t> from 108 BC, and for the next 500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6263A8-06DC-4AFB-B272-62788A1B5960}"/>
              </a:ext>
            </a:extLst>
          </p:cNvPr>
          <p:cNvSpPr txBox="1"/>
          <p:nvPr/>
        </p:nvSpPr>
        <p:spPr>
          <a:xfrm>
            <a:off x="0" y="3995886"/>
            <a:ext cx="229006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rgbClr val="FFFF00"/>
                </a:solidFill>
              </a:rPr>
              <a:t>A </a:t>
            </a:r>
            <a:r>
              <a:rPr lang="en-US" sz="1900" b="1" u="sng" dirty="0">
                <a:solidFill>
                  <a:schemeClr val="bg1"/>
                </a:solidFill>
              </a:rPr>
              <a:t>tributary state </a:t>
            </a:r>
            <a:r>
              <a:rPr lang="en-US" sz="1900" b="1" dirty="0">
                <a:solidFill>
                  <a:srgbClr val="FFFF00"/>
                </a:solidFill>
              </a:rPr>
              <a:t>must acknowledge the dominant state as being in charge and pay tribute such as taxes/money and goods, as well as sending soldiers when necessary.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6547" y="364587"/>
            <a:ext cx="56221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1443 developed </a:t>
            </a:r>
            <a:r>
              <a:rPr lang="en-US" sz="3200" b="1" i="1" dirty="0">
                <a:solidFill>
                  <a:schemeClr val="bg1"/>
                </a:solidFill>
              </a:rPr>
              <a:t>Korean phonetic alphabet </a:t>
            </a:r>
            <a:r>
              <a:rPr lang="en-US" sz="3200" b="1" dirty="0">
                <a:solidFill>
                  <a:schemeClr val="bg1"/>
                </a:solidFill>
              </a:rPr>
              <a:t>=</a:t>
            </a:r>
            <a:r>
              <a:rPr lang="en-US" sz="3200" b="1" u="sng" dirty="0">
                <a:solidFill>
                  <a:srgbClr val="FFFF00"/>
                </a:solidFill>
              </a:rPr>
              <a:t> hangul</a:t>
            </a:r>
            <a:endParaRPr lang="en-US" sz="3200" u="sng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Easy to learn and read = high literacy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104" name="Picture 8" descr="http://www.trocadero.com/ruyistudio/items/920041/cat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" y="818130"/>
            <a:ext cx="2043199" cy="253179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D15BC-2405-4FB5-8BEB-527AF89F444A}"/>
              </a:ext>
            </a:extLst>
          </p:cNvPr>
          <p:cNvSpPr txBox="1"/>
          <p:nvPr/>
        </p:nvSpPr>
        <p:spPr>
          <a:xfrm>
            <a:off x="152399" y="3323253"/>
            <a:ext cx="3505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Joseon (</a:t>
            </a:r>
            <a:r>
              <a:rPr lang="en-US" b="1" dirty="0" err="1">
                <a:solidFill>
                  <a:srgbClr val="FFFF00"/>
                </a:solidFill>
              </a:rPr>
              <a:t>Choson</a:t>
            </a:r>
            <a:r>
              <a:rPr lang="en-US" b="1" dirty="0">
                <a:solidFill>
                  <a:srgbClr val="FFFF00"/>
                </a:solidFill>
              </a:rPr>
              <a:t>) white porcelain or </a:t>
            </a:r>
            <a:r>
              <a:rPr lang="en-US" b="1" u="sng" dirty="0">
                <a:solidFill>
                  <a:schemeClr val="bg1"/>
                </a:solidFill>
              </a:rPr>
              <a:t>Joseon </a:t>
            </a:r>
            <a:r>
              <a:rPr lang="en-US" b="1" u="sng" dirty="0" err="1">
                <a:solidFill>
                  <a:schemeClr val="bg1"/>
                </a:solidFill>
              </a:rPr>
              <a:t>baekja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refers to the white porcelains produced during the Joseon dynasty (1392-1910). Considered to represent the highest quality of achievements.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36881-BF82-46D3-96EC-625D16AFBD59}"/>
              </a:ext>
            </a:extLst>
          </p:cNvPr>
          <p:cNvSpPr txBox="1"/>
          <p:nvPr/>
        </p:nvSpPr>
        <p:spPr>
          <a:xfrm>
            <a:off x="518160" y="364587"/>
            <a:ext cx="251460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Choson Dynasty</a:t>
            </a:r>
          </a:p>
        </p:txBody>
      </p:sp>
      <p:pic>
        <p:nvPicPr>
          <p:cNvPr id="2052" name="Picture 4" descr="Image result for choson dynasty pottery">
            <a:extLst>
              <a:ext uri="{FF2B5EF4-FFF2-40B4-BE49-F238E27FC236}">
                <a16:creationId xmlns:a16="http://schemas.microsoft.com/office/drawing/2014/main" id="{953281AA-A826-4C42-BCC2-42C5B5FA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5153950"/>
            <a:ext cx="1279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oson dynasty pottery">
            <a:extLst>
              <a:ext uri="{FF2B5EF4-FFF2-40B4-BE49-F238E27FC236}">
                <a16:creationId xmlns:a16="http://schemas.microsoft.com/office/drawing/2014/main" id="{E3813466-304F-4062-A11A-A3EB0BB1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32" y="5158416"/>
            <a:ext cx="2130368" cy="151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edia.smashingmagazine.com/wp-content/uploads/2010/05/calligraphy421.jpg">
            <a:extLst>
              <a:ext uri="{FF2B5EF4-FFF2-40B4-BE49-F238E27FC236}">
                <a16:creationId xmlns:a16="http://schemas.microsoft.com/office/drawing/2014/main" id="{9A3950BE-ABAC-4C83-B9B9-7FD61D7D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56" y="2424155"/>
            <a:ext cx="5158332" cy="3491795"/>
          </a:xfrm>
          <a:prstGeom prst="rect">
            <a:avLst/>
          </a:prstGeom>
          <a:noFill/>
        </p:spPr>
      </p:pic>
      <p:pic>
        <p:nvPicPr>
          <p:cNvPr id="12" name="Picture 2" descr="Related image">
            <a:extLst>
              <a:ext uri="{FF2B5EF4-FFF2-40B4-BE49-F238E27FC236}">
                <a16:creationId xmlns:a16="http://schemas.microsoft.com/office/drawing/2014/main" id="{20F9B683-50E8-44F9-83A0-7E3D2659D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2697480" cy="180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22170"/>
      </p:ext>
    </p:extLst>
  </p:cSld>
  <p:clrMapOvr>
    <a:masterClrMapping/>
  </p:clrMapOvr>
  <p:transition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mongols invade korea">
            <a:extLst>
              <a:ext uri="{FF2B5EF4-FFF2-40B4-BE49-F238E27FC236}">
                <a16:creationId xmlns:a16="http://schemas.microsoft.com/office/drawing/2014/main" id="{25C25EFA-7CFF-4D2E-BA5C-B38142BD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168"/>
            <a:ext cx="8305800" cy="64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77520"/>
      </p:ext>
    </p:extLst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648200"/>
            <a:ext cx="8458200" cy="1938992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Japan invades in 1590s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Korea used </a:t>
            </a:r>
            <a:r>
              <a:rPr lang="en-US" sz="2400" b="1" i="1" u="sng" dirty="0">
                <a:solidFill>
                  <a:srgbClr val="FFFF00"/>
                </a:solidFill>
              </a:rPr>
              <a:t>turtle ships </a:t>
            </a:r>
            <a:r>
              <a:rPr lang="en-US" sz="2400" dirty="0">
                <a:solidFill>
                  <a:srgbClr val="FFFF00"/>
                </a:solidFill>
              </a:rPr>
              <a:t>to repel them (armored and shaped like turtles)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In 6 years they kicked out the Japanese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Carried off many  Korean artists to gain skills</a:t>
            </a:r>
          </a:p>
        </p:txBody>
      </p:sp>
      <p:pic>
        <p:nvPicPr>
          <p:cNvPr id="20486" name="Picture 6" descr="http://books.gigaimg.com/avaxhome/50/ba/000aba50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0808"/>
            <a:ext cx="3048000" cy="4137557"/>
          </a:xfrm>
          <a:prstGeom prst="rect">
            <a:avLst/>
          </a:prstGeom>
          <a:noFill/>
        </p:spPr>
      </p:pic>
      <p:pic>
        <p:nvPicPr>
          <p:cNvPr id="20488" name="Picture 8" descr="http://koreanfilm.org/images/arro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68845"/>
            <a:ext cx="1859280" cy="1239520"/>
          </a:xfrm>
          <a:prstGeom prst="rect">
            <a:avLst/>
          </a:prstGeom>
          <a:noFill/>
        </p:spPr>
      </p:pic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C516B1CF-CC8C-4124-AFC1-6EBCEBE7F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808"/>
            <a:ext cx="4286250" cy="276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60B44E8-DC6A-408E-B36F-522C8862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3153212"/>
            <a:ext cx="1739900" cy="13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236220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Korea and Its Traditions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5280" y="0"/>
            <a:ext cx="4762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Buddhism in Korea was greatly influenced by India: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First brought over by Indian traders in the first century A.D.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most popular initial forms of Buddhism were: the </a:t>
            </a:r>
            <a:r>
              <a:rPr lang="en-US" sz="2400" dirty="0" err="1">
                <a:solidFill>
                  <a:schemeClr val="bg1"/>
                </a:solidFill>
              </a:rPr>
              <a:t>Samnon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ja-JP" altLang="en-US" sz="2400" dirty="0">
                <a:solidFill>
                  <a:schemeClr val="bg1"/>
                </a:solidFill>
              </a:rPr>
              <a:t>三論宗</a:t>
            </a:r>
            <a:r>
              <a:rPr lang="en-US" altLang="ja-JP" sz="2400" dirty="0">
                <a:solidFill>
                  <a:schemeClr val="bg1"/>
                </a:solidFill>
              </a:rPr>
              <a:t>) </a:t>
            </a:r>
            <a:r>
              <a:rPr lang="en-US" sz="2400" dirty="0">
                <a:solidFill>
                  <a:schemeClr val="bg1"/>
                </a:solidFill>
              </a:rPr>
              <a:t>school, which focused on the Indian (Mahayana) </a:t>
            </a:r>
            <a:r>
              <a:rPr lang="en-US" sz="2400" dirty="0" err="1">
                <a:solidFill>
                  <a:schemeClr val="bg1"/>
                </a:solidFill>
              </a:rPr>
              <a:t>Mādhyamika</a:t>
            </a:r>
            <a:r>
              <a:rPr lang="en-US" sz="2400" dirty="0">
                <a:solidFill>
                  <a:schemeClr val="bg1"/>
                </a:solidFill>
              </a:rPr>
              <a:t> (Middle Path) doctrine.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6" name="Picture 8" descr="http://www.buddhachannel.tv/portail/local/cache-vignettes/L500xH329/Korean_buddhism-311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3521" y="4700882"/>
            <a:ext cx="2951525" cy="1942104"/>
          </a:xfrm>
          <a:prstGeom prst="rect">
            <a:avLst/>
          </a:prstGeom>
          <a:noFill/>
        </p:spPr>
      </p:pic>
      <p:pic>
        <p:nvPicPr>
          <p:cNvPr id="1026" name="Picture 2" descr="Image result for korea influenced by buddhism from india">
            <a:extLst>
              <a:ext uri="{FF2B5EF4-FFF2-40B4-BE49-F238E27FC236}">
                <a16:creationId xmlns:a16="http://schemas.microsoft.com/office/drawing/2014/main" id="{9129EAA2-4D62-4DB7-9ECF-CD6551B1F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4" y="1589841"/>
            <a:ext cx="37719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822F76A-CA47-49B5-B58A-AD224A69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9513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orean buddha">
            <a:extLst>
              <a:ext uri="{FF2B5EF4-FFF2-40B4-BE49-F238E27FC236}">
                <a16:creationId xmlns:a16="http://schemas.microsoft.com/office/drawing/2014/main" id="{FD30F80E-8937-4A60-98BB-98068020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35" y="184534"/>
            <a:ext cx="861658" cy="12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orean buddhist temple">
            <a:extLst>
              <a:ext uri="{FF2B5EF4-FFF2-40B4-BE49-F238E27FC236}">
                <a16:creationId xmlns:a16="http://schemas.microsoft.com/office/drawing/2014/main" id="{9E5C0D49-7027-451A-8114-2BB14E9C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" y="4908529"/>
            <a:ext cx="2902204" cy="163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6160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1004"/>
            <a:ext cx="342900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Korea and Its Traditions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200150"/>
            <a:ext cx="3657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Geography  of the </a:t>
            </a:r>
            <a:r>
              <a:rPr lang="en-US" sz="3600" b="1" dirty="0">
                <a:solidFill>
                  <a:schemeClr val="bg1"/>
                </a:solidFill>
              </a:rPr>
              <a:t>Korean Peninsula: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most people lived and farmed on the western coastal plains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70% is mountainous.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Many good harbors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Thousands of islands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Korea has one of the largest fishing industries in world.</a:t>
            </a: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encrypted-tbn0.gstatic.com/images?q=tbn:ANd9GcRBsk3Duja37EkV8zA_KnCATT4d4K6Ng6LpIFgKArK_KdsHZoIQXuqfE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816" y="304801"/>
            <a:ext cx="1734384" cy="3048000"/>
          </a:xfrm>
          <a:prstGeom prst="rect">
            <a:avLst/>
          </a:prstGeom>
          <a:noFill/>
        </p:spPr>
      </p:pic>
      <p:pic>
        <p:nvPicPr>
          <p:cNvPr id="1030" name="Picture 6" descr="http://www.chinatouristmaps.com/assets/images/travelmapiq/Yalu-River-Location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2057400" cy="2057400"/>
          </a:xfrm>
          <a:prstGeom prst="rect">
            <a:avLst/>
          </a:prstGeom>
          <a:noFill/>
        </p:spPr>
      </p:pic>
      <p:pic>
        <p:nvPicPr>
          <p:cNvPr id="1032" name="Picture 8" descr="http://www.travelhouseuk.co.uk/travelGallery/var/albums/Asia/south_east_asia/South%20Korea/Seoraksan_Mountain_South_Korea.jpg?m=13025411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"/>
            <a:ext cx="2540000" cy="1905000"/>
          </a:xfrm>
          <a:prstGeom prst="rect">
            <a:avLst/>
          </a:prstGeom>
          <a:noFill/>
        </p:spPr>
      </p:pic>
      <p:pic>
        <p:nvPicPr>
          <p:cNvPr id="1034" name="Picture 10" descr="http://www.pbase.com/image/15191848/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5029200"/>
            <a:ext cx="5188083" cy="1524000"/>
          </a:xfrm>
          <a:prstGeom prst="rect">
            <a:avLst/>
          </a:prstGeom>
          <a:noFill/>
        </p:spPr>
      </p:pic>
      <p:pic>
        <p:nvPicPr>
          <p:cNvPr id="1040" name="Picture 16" descr="http://www.delish.com/cm/delish/images/ra/grilled-whole-snapper-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58248">
            <a:off x="6636274" y="3130183"/>
            <a:ext cx="1832790" cy="18327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25780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Silla Dynasty Unites Kingdom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2600" y="228600"/>
            <a:ext cx="3581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Ruled 668 – 935 A.D.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Arts flourished / very prosperous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Buddhism grew /many temples built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Traded with China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Kyongigiu, capital city, “city of gold”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Medicine, astronomy, metal casting, sculpture and textile manufacturing reached high levels</a:t>
            </a:r>
          </a:p>
        </p:txBody>
      </p:sp>
      <p:pic>
        <p:nvPicPr>
          <p:cNvPr id="7170" name="Picture 2" descr="http://www.lifeinkorea.com/pictures/Akyju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3810000" cy="2676525"/>
          </a:xfrm>
          <a:prstGeom prst="rect">
            <a:avLst/>
          </a:prstGeom>
          <a:noFill/>
        </p:spPr>
      </p:pic>
      <p:pic>
        <p:nvPicPr>
          <p:cNvPr id="7172" name="Picture 4" descr="http://cdn.c.photoshelter.com/img-get/I0000hgxVx0T641Y/s/850/850/AS-99-31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1818577" cy="27615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3886200"/>
            <a:ext cx="2895600" cy="26776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Aristocrats pursued life of extravagance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Conflicts between peasants and aristocrats caused overthrow of dynasty</a:t>
            </a:r>
          </a:p>
        </p:txBody>
      </p:sp>
      <p:pic>
        <p:nvPicPr>
          <p:cNvPr id="7174" name="Picture 6" descr="http://farm4.staticflickr.com/3542/3358062161_9945929053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14800"/>
            <a:ext cx="2038350" cy="25197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62200" y="5934670"/>
            <a:ext cx="1905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Korean Astronomical tower</a:t>
            </a:r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" y="311527"/>
            <a:ext cx="342900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The Koryo Dynasty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120164"/>
            <a:ext cx="47244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Koryo</a:t>
            </a:r>
            <a:r>
              <a:rPr lang="en-US" sz="2400" b="1" dirty="0">
                <a:solidFill>
                  <a:srgbClr val="FFFF00"/>
                </a:solidFill>
              </a:rPr>
              <a:t> Dynasty (</a:t>
            </a:r>
            <a:r>
              <a:rPr lang="en-US" sz="2400" b="1" dirty="0" err="1">
                <a:solidFill>
                  <a:srgbClr val="FFFF00"/>
                </a:solidFill>
              </a:rPr>
              <a:t>Goryeo</a:t>
            </a:r>
            <a:r>
              <a:rPr lang="en-US" sz="2400" b="1" dirty="0">
                <a:solidFill>
                  <a:srgbClr val="FFFF00"/>
                </a:solidFill>
              </a:rPr>
              <a:t>) invaded Silla in  918 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For 17 years there was conflict between the Silla and </a:t>
            </a:r>
            <a:r>
              <a:rPr lang="en-US" sz="2400" b="1" dirty="0" err="1">
                <a:solidFill>
                  <a:srgbClr val="FFFF00"/>
                </a:solidFill>
              </a:rPr>
              <a:t>Koryo</a:t>
            </a:r>
            <a:r>
              <a:rPr lang="en-US" sz="2400" b="1" dirty="0">
                <a:solidFill>
                  <a:srgbClr val="FFFF00"/>
                </a:solidFill>
              </a:rPr>
              <a:t> Dynasties.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>
                <a:solidFill>
                  <a:srgbClr val="FFFF00"/>
                </a:solidFill>
              </a:rPr>
              <a:t>Koryo</a:t>
            </a:r>
            <a:r>
              <a:rPr lang="en-US" sz="2400" b="1" dirty="0">
                <a:solidFill>
                  <a:srgbClr val="FFFF00"/>
                </a:solidFill>
              </a:rPr>
              <a:t> Dynasty Ruled from 935 – 1392.  However…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from 1225 to 1392 the Mongols had some control – </a:t>
            </a:r>
            <a:r>
              <a:rPr lang="en-US" i="1" dirty="0">
                <a:solidFill>
                  <a:schemeClr val="bg1"/>
                </a:solidFill>
              </a:rPr>
              <a:t>(see slides ahead.)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“Korea” comes from  “</a:t>
            </a:r>
            <a:r>
              <a:rPr lang="en-US" sz="2400" dirty="0" err="1">
                <a:solidFill>
                  <a:schemeClr val="bg1"/>
                </a:solidFill>
              </a:rPr>
              <a:t>Koryo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Confucian &amp; Buddhism were influential in Korea and  were very widespread.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Improved on the                                        movable type; now able to print large numbers of books.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fightingarts.com/content00/graphics/woodbloc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" y="1012568"/>
            <a:ext cx="3810000" cy="3000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" y="4183441"/>
            <a:ext cx="2590800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Korean woodblock Print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27528-D96C-4EEB-B8D2-D048E94EF1CB}"/>
              </a:ext>
            </a:extLst>
          </p:cNvPr>
          <p:cNvSpPr txBox="1"/>
          <p:nvPr/>
        </p:nvSpPr>
        <p:spPr>
          <a:xfrm>
            <a:off x="396240" y="4905436"/>
            <a:ext cx="3276600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Used woodblock printing to make many Buddhist texts and beautiful artwork.</a:t>
            </a: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8195"/>
            <a:ext cx="3429000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</a:rPr>
              <a:t>The Koryo Dynasty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02219"/>
            <a:ext cx="4876800" cy="2723823"/>
          </a:xfrm>
          <a:prstGeom prst="rect">
            <a:avLst/>
          </a:prstGeom>
          <a:solidFill>
            <a:schemeClr val="tx1"/>
          </a:solidFill>
          <a:ln w="76200">
            <a:solidFill>
              <a:srgbClr val="319379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Made </a:t>
            </a:r>
            <a:r>
              <a:rPr lang="en-US" sz="2400" i="1" dirty="0">
                <a:solidFill>
                  <a:srgbClr val="FFFF00"/>
                </a:solidFill>
              </a:rPr>
              <a:t>celadon</a:t>
            </a:r>
            <a:r>
              <a:rPr lang="en-US" sz="2400" dirty="0">
                <a:solidFill>
                  <a:schemeClr val="bg1"/>
                </a:solidFill>
              </a:rPr>
              <a:t> porcelain with a blue-green glaze – famous and highly prized even today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500" i="1" dirty="0">
                <a:solidFill>
                  <a:srgbClr val="FFFF00"/>
                </a:solidFill>
              </a:rPr>
              <a:t>In the 1200s Mongols took over; they lost the art of celadon glazing forever </a:t>
            </a:r>
            <a:r>
              <a:rPr lang="en-US" sz="2500" dirty="0">
                <a:solidFill>
                  <a:srgbClr val="FFFF00"/>
                </a:solidFill>
                <a:sym typeface="Wingdings" panose="05000000000000000000" pitchFamily="2" charset="2"/>
              </a:rPr>
              <a:t></a:t>
            </a:r>
            <a:endParaRPr lang="en-US" sz="25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p7.storage.canalblog.com/75/85/577050/5419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15520"/>
            <a:ext cx="4191000" cy="3034285"/>
          </a:xfrm>
          <a:prstGeom prst="rect">
            <a:avLst/>
          </a:prstGeom>
          <a:noFill/>
        </p:spPr>
      </p:pic>
      <p:pic>
        <p:nvPicPr>
          <p:cNvPr id="3078" name="Picture 6" descr="http://www.antiquealive.com/masters/m16/seemore/popup/images/0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973790"/>
            <a:ext cx="1898524" cy="2594650"/>
          </a:xfrm>
          <a:prstGeom prst="rect">
            <a:avLst/>
          </a:prstGeom>
          <a:noFill/>
        </p:spPr>
      </p:pic>
      <p:pic>
        <p:nvPicPr>
          <p:cNvPr id="1026" name="Picture 2" descr="Image result for ancient celadon pottery">
            <a:extLst>
              <a:ext uri="{FF2B5EF4-FFF2-40B4-BE49-F238E27FC236}">
                <a16:creationId xmlns:a16="http://schemas.microsoft.com/office/drawing/2014/main" id="{EE16CBE3-220E-4C4E-9244-291598460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73790"/>
            <a:ext cx="189852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cient celadon pottery">
            <a:extLst>
              <a:ext uri="{FF2B5EF4-FFF2-40B4-BE49-F238E27FC236}">
                <a16:creationId xmlns:a16="http://schemas.microsoft.com/office/drawing/2014/main" id="{C2084845-640C-41AE-A623-CC4564619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906" y="179368"/>
            <a:ext cx="3400507" cy="340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5091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480" y="117693"/>
            <a:ext cx="3436620" cy="6740307"/>
          </a:xfrm>
          <a:prstGeom prst="rect">
            <a:avLst/>
          </a:prstGeom>
          <a:noFill/>
          <a:ln w="28575">
            <a:solidFill>
              <a:srgbClr val="FFFF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Mongols demanded tribute from the </a:t>
            </a:r>
            <a:r>
              <a:rPr lang="en-US" sz="2400" dirty="0" err="1">
                <a:solidFill>
                  <a:schemeClr val="bg1"/>
                </a:solidFill>
              </a:rPr>
              <a:t>Koryos</a:t>
            </a:r>
            <a:r>
              <a:rPr lang="en-US" sz="2400" dirty="0">
                <a:solidFill>
                  <a:schemeClr val="bg1"/>
                </a:solidFill>
              </a:rPr>
              <a:t> in 1225 and then invaded and fought  from 1231 through 1270. 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>
                <a:solidFill>
                  <a:srgbClr val="FFFF00"/>
                </a:solidFill>
              </a:rPr>
              <a:t>MANY, MANY deaths</a:t>
            </a:r>
            <a:r>
              <a:rPr lang="en-US" sz="2400" dirty="0">
                <a:solidFill>
                  <a:srgbClr val="FFFF00"/>
                </a:solidFill>
              </a:rPr>
              <a:t>!!!!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1270 – 1356 Korea became a </a:t>
            </a:r>
            <a:r>
              <a:rPr lang="en-US" sz="2400" b="1" u="sng" dirty="0">
                <a:solidFill>
                  <a:schemeClr val="bg1"/>
                </a:solidFill>
              </a:rPr>
              <a:t>vassal/tributary state</a:t>
            </a:r>
            <a:r>
              <a:rPr lang="en-US" sz="2400" dirty="0">
                <a:solidFill>
                  <a:schemeClr val="bg1"/>
                </a:solidFill>
              </a:rPr>
              <a:t> of the Mongols.  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Mongols now ruled the </a:t>
            </a:r>
            <a:r>
              <a:rPr lang="en-US" sz="2400" dirty="0" err="1">
                <a:solidFill>
                  <a:schemeClr val="bg1"/>
                </a:solidFill>
              </a:rPr>
              <a:t>Koryo</a:t>
            </a:r>
            <a:r>
              <a:rPr lang="en-US" sz="2400" dirty="0">
                <a:solidFill>
                  <a:schemeClr val="bg1"/>
                </a:solidFill>
              </a:rPr>
              <a:t> Dynasty. The families did intermarry and there was a spreading and mix of cultures – </a:t>
            </a:r>
            <a:r>
              <a:rPr lang="en-US" sz="2400" b="1" u="sng" dirty="0">
                <a:solidFill>
                  <a:schemeClr val="bg1"/>
                </a:solidFill>
              </a:rPr>
              <a:t>cultural diffusion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B09555-0099-44A9-A0F9-744A87F01E79}"/>
              </a:ext>
            </a:extLst>
          </p:cNvPr>
          <p:cNvSpPr txBox="1"/>
          <p:nvPr/>
        </p:nvSpPr>
        <p:spPr>
          <a:xfrm>
            <a:off x="6105500" y="2873305"/>
            <a:ext cx="2827020" cy="3785652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Vassal/tributary state </a:t>
            </a:r>
            <a:r>
              <a:rPr lang="en-US" sz="2400" dirty="0">
                <a:solidFill>
                  <a:srgbClr val="FFFF00"/>
                </a:solidFill>
              </a:rPr>
              <a:t>= must accept the authority of, and be subordinate to, the dominant state. They must provide military assistance and pay tribute and or taxes – such as $ and/or goods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r>
              <a:rPr lang="en-US" dirty="0"/>
              <a:t> </a:t>
            </a:r>
          </a:p>
        </p:txBody>
      </p:sp>
      <p:pic>
        <p:nvPicPr>
          <p:cNvPr id="1030" name="Picture 6" descr="Image result for mongols invade korea">
            <a:extLst>
              <a:ext uri="{FF2B5EF4-FFF2-40B4-BE49-F238E27FC236}">
                <a16:creationId xmlns:a16="http://schemas.microsoft.com/office/drawing/2014/main" id="{109EC7B0-E121-4692-AE5A-4BA1041E9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02" y="173892"/>
            <a:ext cx="3485864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ying tribute to the mongols">
            <a:extLst>
              <a:ext uri="{FF2B5EF4-FFF2-40B4-BE49-F238E27FC236}">
                <a16:creationId xmlns:a16="http://schemas.microsoft.com/office/drawing/2014/main" id="{BD0D9653-3A87-4446-AB73-F87B7AE17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8" y="2910483"/>
            <a:ext cx="2037268" cy="16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ongolian money">
            <a:extLst>
              <a:ext uri="{FF2B5EF4-FFF2-40B4-BE49-F238E27FC236}">
                <a16:creationId xmlns:a16="http://schemas.microsoft.com/office/drawing/2014/main" id="{8B87EE89-DBF9-41D3-A5D2-74DF94E0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6" y="5590489"/>
            <a:ext cx="2109010" cy="109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ongolian weapons">
            <a:extLst>
              <a:ext uri="{FF2B5EF4-FFF2-40B4-BE49-F238E27FC236}">
                <a16:creationId xmlns:a16="http://schemas.microsoft.com/office/drawing/2014/main" id="{35C21967-C4C2-49D8-BA13-1B45720F3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10" y="4636189"/>
            <a:ext cx="2141220" cy="8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mongol soldier">
            <a:extLst>
              <a:ext uri="{FF2B5EF4-FFF2-40B4-BE49-F238E27FC236}">
                <a16:creationId xmlns:a16="http://schemas.microsoft.com/office/drawing/2014/main" id="{3C481263-DA8E-4058-878E-5064A6E0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38" y="213570"/>
            <a:ext cx="1546062" cy="25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66075"/>
      </p:ext>
    </p:extLst>
  </p:cSld>
  <p:clrMapOvr>
    <a:masterClrMapping/>
  </p:clrMapOvr>
  <p:transition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34096A-9142-4009-AE7B-4DDAE9612C9E}"/>
              </a:ext>
            </a:extLst>
          </p:cNvPr>
          <p:cNvSpPr txBox="1"/>
          <p:nvPr/>
        </p:nvSpPr>
        <p:spPr>
          <a:xfrm>
            <a:off x="4343400" y="289679"/>
            <a:ext cx="4572000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Koreans Fight for Freedom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6B751-E877-4E72-92A4-630C5AE1BF8F}"/>
              </a:ext>
            </a:extLst>
          </p:cNvPr>
          <p:cNvSpPr txBox="1"/>
          <p:nvPr/>
        </p:nvSpPr>
        <p:spPr>
          <a:xfrm>
            <a:off x="4533900" y="1143000"/>
            <a:ext cx="4191000" cy="1815882"/>
          </a:xfrm>
          <a:prstGeom prst="rect">
            <a:avLst/>
          </a:prstGeom>
          <a:solidFill>
            <a:schemeClr val="tx1"/>
          </a:solidFill>
          <a:ln w="28575">
            <a:solidFill>
              <a:srgbClr val="FFFF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 Koreans then began fighting for freedom from the Mongols’ crumbling Empire from 1350 - 1392</a:t>
            </a:r>
          </a:p>
        </p:txBody>
      </p:sp>
      <p:pic>
        <p:nvPicPr>
          <p:cNvPr id="2050" name="Picture 2" descr="Image result for mongols invade korea">
            <a:extLst>
              <a:ext uri="{FF2B5EF4-FFF2-40B4-BE49-F238E27FC236}">
                <a16:creationId xmlns:a16="http://schemas.microsoft.com/office/drawing/2014/main" id="{DB087073-901C-4EE1-B903-04B8B0CC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89679"/>
            <a:ext cx="3763444" cy="60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 result for koreans fight mongols">
            <a:extLst>
              <a:ext uri="{FF2B5EF4-FFF2-40B4-BE49-F238E27FC236}">
                <a16:creationId xmlns:a16="http://schemas.microsoft.com/office/drawing/2014/main" id="{B24869C6-7952-4D38-881C-28481509AF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koreans fight mongols">
            <a:extLst>
              <a:ext uri="{FF2B5EF4-FFF2-40B4-BE49-F238E27FC236}">
                <a16:creationId xmlns:a16="http://schemas.microsoft.com/office/drawing/2014/main" id="{268271C9-D78B-4427-BBAB-E658C96C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18656"/>
            <a:ext cx="4572000" cy="31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37877"/>
      </p:ext>
    </p:extLst>
  </p:cSld>
  <p:clrMapOvr>
    <a:masterClrMapping/>
  </p:clrMapOvr>
  <p:transition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freewebs.com/koreatb2/Hanbok/img04ce4e4bfv2m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5019"/>
            <a:ext cx="3299460" cy="257357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228600"/>
            <a:ext cx="2514600" cy="523220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Choson Dynasty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37FDB9-9533-495D-82BC-2B2FDC64933E}"/>
              </a:ext>
            </a:extLst>
          </p:cNvPr>
          <p:cNvSpPr txBox="1"/>
          <p:nvPr/>
        </p:nvSpPr>
        <p:spPr>
          <a:xfrm>
            <a:off x="4495800" y="1066800"/>
            <a:ext cx="4267200" cy="2677656"/>
          </a:xfrm>
          <a:prstGeom prst="rect">
            <a:avLst/>
          </a:prstGeom>
          <a:noFill/>
          <a:ln w="28575">
            <a:solidFill>
              <a:srgbClr val="FFFF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1392 finally overthrew Mongols – </a:t>
            </a:r>
            <a:r>
              <a:rPr lang="en-US" sz="2400" dirty="0" err="1">
                <a:solidFill>
                  <a:schemeClr val="bg1"/>
                </a:solidFill>
              </a:rPr>
              <a:t>Choson</a:t>
            </a:r>
            <a:r>
              <a:rPr lang="en-US" sz="2400" dirty="0">
                <a:solidFill>
                  <a:schemeClr val="bg1"/>
                </a:solidFill>
              </a:rPr>
              <a:t> Dynasty begins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1392 – 1897 (1910)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Last &amp; longest lived dynasty –  based on Confucian principles</a:t>
            </a:r>
          </a:p>
        </p:txBody>
      </p:sp>
      <p:pic>
        <p:nvPicPr>
          <p:cNvPr id="4100" name="Picture 4" descr="Image result for choson dynasty architecture">
            <a:extLst>
              <a:ext uri="{FF2B5EF4-FFF2-40B4-BE49-F238E27FC236}">
                <a16:creationId xmlns:a16="http://schemas.microsoft.com/office/drawing/2014/main" id="{F11BCD1C-B678-42FF-B70B-9B0E74D73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20" y="3950013"/>
            <a:ext cx="4297680" cy="28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ancient choson korean royalty">
            <a:extLst>
              <a:ext uri="{FF2B5EF4-FFF2-40B4-BE49-F238E27FC236}">
                <a16:creationId xmlns:a16="http://schemas.microsoft.com/office/drawing/2014/main" id="{4A96B2AC-C890-4B4B-A7A7-627C623CE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327660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ancient choson korean royalty">
            <a:extLst>
              <a:ext uri="{FF2B5EF4-FFF2-40B4-BE49-F238E27FC236}">
                <a16:creationId xmlns:a16="http://schemas.microsoft.com/office/drawing/2014/main" id="{05AF5B2C-4A6B-4EDD-B464-2C34465C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440320"/>
            <a:ext cx="3714750" cy="8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86780"/>
      </p:ext>
    </p:extLst>
  </p:cSld>
  <p:clrMapOvr>
    <a:masterClrMapping/>
  </p:clrMapOvr>
  <p:transition>
    <p:wheel spokes="3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12747</TotalTime>
  <Words>591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148</cp:revision>
  <cp:lastPrinted>2018-09-14T14:20:03Z</cp:lastPrinted>
  <dcterms:created xsi:type="dcterms:W3CDTF">2012-10-29T14:46:08Z</dcterms:created>
  <dcterms:modified xsi:type="dcterms:W3CDTF">2019-09-04T20:38:11Z</dcterms:modified>
</cp:coreProperties>
</file>